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56" r:id="rId4"/>
    <p:sldId id="257" r:id="rId5"/>
    <p:sldId id="260" r:id="rId6"/>
    <p:sldId id="258" r:id="rId7"/>
    <p:sldId id="259" r:id="rId8"/>
    <p:sldId id="261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93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4801-954D-4642-B649-8BC6CDFEDFE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67A4-3EFF-4BB3-9187-2039873B4D94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4801-954D-4642-B649-8BC6CDFEDFE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67A4-3EFF-4BB3-9187-2039873B4D94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4801-954D-4642-B649-8BC6CDFEDFE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67A4-3EFF-4BB3-9187-2039873B4D94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4801-954D-4642-B649-8BC6CDFEDFE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67A4-3EFF-4BB3-9187-2039873B4D94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4801-954D-4642-B649-8BC6CDFEDFE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67A4-3EFF-4BB3-9187-2039873B4D94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4801-954D-4642-B649-8BC6CDFEDFE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67A4-3EFF-4BB3-9187-2039873B4D94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4801-954D-4642-B649-8BC6CDFEDFE3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67A4-3EFF-4BB3-9187-2039873B4D94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4801-954D-4642-B649-8BC6CDFEDFE3}" type="datetimeFigureOut">
              <a:rPr lang="en-GB" smtClean="0"/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67A4-3EFF-4BB3-9187-2039873B4D94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4801-954D-4642-B649-8BC6CDFEDFE3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67A4-3EFF-4BB3-9187-2039873B4D94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4801-954D-4642-B649-8BC6CDFEDFE3}" type="datetimeFigureOut">
              <a:rPr lang="en-GB" smtClean="0"/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67A4-3EFF-4BB3-9187-2039873B4D94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4801-954D-4642-B649-8BC6CDFEDFE3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67A4-3EFF-4BB3-9187-2039873B4D94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4801-954D-4642-B649-8BC6CDFEDFE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67A4-3EFF-4BB3-9187-2039873B4D94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4801-954D-4642-B649-8BC6CDFEDFE3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67A4-3EFF-4BB3-9187-2039873B4D94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4801-954D-4642-B649-8BC6CDFEDFE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67A4-3EFF-4BB3-9187-2039873B4D94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4801-954D-4642-B649-8BC6CDFEDFE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67A4-3EFF-4BB3-9187-2039873B4D94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4801-954D-4642-B649-8BC6CDFEDFE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67A4-3EFF-4BB3-9187-2039873B4D94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4801-954D-4642-B649-8BC6CDFEDFE3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67A4-3EFF-4BB3-9187-2039873B4D94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4801-954D-4642-B649-8BC6CDFEDFE3}" type="datetimeFigureOut">
              <a:rPr lang="en-GB" smtClean="0"/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67A4-3EFF-4BB3-9187-2039873B4D94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4801-954D-4642-B649-8BC6CDFEDFE3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67A4-3EFF-4BB3-9187-2039873B4D94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4801-954D-4642-B649-8BC6CDFEDFE3}" type="datetimeFigureOut">
              <a:rPr lang="en-GB" smtClean="0"/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67A4-3EFF-4BB3-9187-2039873B4D94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4801-954D-4642-B649-8BC6CDFEDFE3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67A4-3EFF-4BB3-9187-2039873B4D94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4801-954D-4642-B649-8BC6CDFEDFE3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367A4-3EFF-4BB3-9187-2039873B4D94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34801-954D-4642-B649-8BC6CDFEDFE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367A4-3EFF-4BB3-9187-2039873B4D94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34801-954D-4642-B649-8BC6CDFEDFE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367A4-3EFF-4BB3-9187-2039873B4D94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135" y="266957"/>
            <a:ext cx="11100619" cy="1488101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accent4">
                    <a:lumMod val="50000"/>
                  </a:schemeClr>
                </a:solidFill>
                <a:latin typeface="Bahnschrift" panose="020B0502040204020203" pitchFamily="34" charset="0"/>
              </a:rPr>
              <a:t>Compassion: God gives, we receive, others benefit.</a:t>
            </a:r>
            <a:endParaRPr lang="en-GB" b="1" dirty="0">
              <a:solidFill>
                <a:schemeClr val="accent4">
                  <a:lumMod val="50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2736" y="1755058"/>
            <a:ext cx="12016431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solidFill>
                  <a:srgbClr val="C00000"/>
                </a:solidFill>
                <a:latin typeface="Bahnschrift" panose="020B0502040204020203" pitchFamily="34" charset="0"/>
              </a:rPr>
              <a:t>Biblical context</a:t>
            </a:r>
            <a:endParaRPr lang="en-GB" sz="3200" b="1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			</a:t>
            </a:r>
            <a:r>
              <a:rPr lang="en-GB" sz="2800" b="1" dirty="0">
                <a:solidFill>
                  <a:srgbClr val="C00000"/>
                </a:solidFill>
                <a:latin typeface="Bahnschrift" panose="020B0502040204020203" pitchFamily="34" charset="0"/>
              </a:rPr>
              <a:t>Lamentations 3:22-24, 31 – 32.</a:t>
            </a:r>
            <a:endParaRPr lang="en-GB" sz="2800" b="1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			</a:t>
            </a:r>
            <a:r>
              <a:rPr lang="en-GB" sz="2800" b="1" dirty="0">
                <a:solidFill>
                  <a:srgbClr val="C00000"/>
                </a:solidFill>
                <a:latin typeface="Bahnschrift" panose="020B0502040204020203" pitchFamily="34" charset="0"/>
              </a:rPr>
              <a:t>Exodus 34:6</a:t>
            </a:r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: God’s own words to Moses.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b="1" dirty="0">
                <a:solidFill>
                  <a:srgbClr val="C00000"/>
                </a:solidFill>
                <a:latin typeface="Bahnschrift" panose="020B0502040204020203" pitchFamily="34" charset="0"/>
              </a:rPr>
              <a:t>Psalm 103: esp. V. 13</a:t>
            </a:r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.  The Lord is like a Father to his children.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			       Tender and compassionate to those who fear Him.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b="1" dirty="0">
                <a:solidFill>
                  <a:srgbClr val="C00000"/>
                </a:solidFill>
                <a:latin typeface="Bahnschrift" panose="020B0502040204020203" pitchFamily="34" charset="0"/>
              </a:rPr>
              <a:t>Matthew 6:34</a:t>
            </a:r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.  Our model: Jesus had compassion on the crowd: 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  			   the result - he taught them, he fed them.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Individuals: Jesus moved with compassion when someone acknowledged 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their need and reached out to Him in faith. (Luke 7).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66788" y="972157"/>
            <a:ext cx="2340077" cy="193217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135" y="266957"/>
            <a:ext cx="11100619" cy="1488101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accent4">
                    <a:lumMod val="50000"/>
                  </a:schemeClr>
                </a:solidFill>
                <a:latin typeface="Bahnschrift" panose="020B0502040204020203" pitchFamily="34" charset="0"/>
              </a:rPr>
              <a:t>Compassion: God gives, we receive, others benefit.</a:t>
            </a:r>
            <a:endParaRPr lang="en-GB" b="1" dirty="0">
              <a:solidFill>
                <a:schemeClr val="accent4">
                  <a:lumMod val="50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6697" y="1946788"/>
            <a:ext cx="10961655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Bahnschrift" panose="020B0502040204020203" pitchFamily="34" charset="0"/>
              </a:rPr>
              <a:t>John 3:16</a:t>
            </a:r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.  God the Father sent the son: 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compassion led to sacrifice.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Compassion is part of God’s nature.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b="1" dirty="0">
                <a:solidFill>
                  <a:srgbClr val="C00000"/>
                </a:solidFill>
                <a:latin typeface="Bahnschrift" panose="020B0502040204020203" pitchFamily="34" charset="0"/>
              </a:rPr>
              <a:t>Exodus 34:6</a:t>
            </a:r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.  God calls himself ‘The God of compassion and mercy’.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b="1" dirty="0">
                <a:solidFill>
                  <a:srgbClr val="C00000"/>
                </a:solidFill>
                <a:latin typeface="Bahnschrift" panose="020B0502040204020203" pitchFamily="34" charset="0"/>
              </a:rPr>
              <a:t>Philippians 2.</a:t>
            </a:r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 Have the same mind / attitude of Christ.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	love     mercy     grace     kindness     humility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b="1" dirty="0">
                <a:solidFill>
                  <a:srgbClr val="C00000"/>
                </a:solidFill>
                <a:latin typeface="Bahnschrift" panose="020B0502040204020203" pitchFamily="34" charset="0"/>
              </a:rPr>
              <a:t>Phil.1:27</a:t>
            </a:r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.  ‘live as citizens of heaven’.  How?  God working in us.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          </a:t>
            </a:r>
            <a:endParaRPr lang="en-GB" sz="3200" dirty="0">
              <a:solidFill>
                <a:srgbClr val="C00000"/>
              </a:solidFill>
              <a:latin typeface="Bahnschrift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80190" y="1056679"/>
            <a:ext cx="2025113" cy="167177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135" y="266957"/>
            <a:ext cx="11100619" cy="1488101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accent4">
                    <a:lumMod val="50000"/>
                  </a:schemeClr>
                </a:solidFill>
                <a:latin typeface="Bahnschrift" panose="020B0502040204020203" pitchFamily="34" charset="0"/>
              </a:rPr>
              <a:t>Compassion: God gives, we receive, others benefit.</a:t>
            </a:r>
            <a:endParaRPr lang="en-GB" b="1" dirty="0">
              <a:solidFill>
                <a:schemeClr val="accent4">
                  <a:lumMod val="50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6980" y="1755058"/>
            <a:ext cx="1201502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Bahnschrift" panose="020B0502040204020203" pitchFamily="34" charset="0"/>
              </a:rPr>
              <a:t>Seasons</a:t>
            </a:r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: what season of life you are in right now?   What is God’s priority?  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endParaRPr lang="en-GB" sz="12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                </a:t>
            </a:r>
            <a:r>
              <a:rPr lang="en-GB" sz="3200" dirty="0">
                <a:solidFill>
                  <a:srgbClr val="C00000"/>
                </a:solidFill>
                <a:latin typeface="Bahnschrift" panose="020B0502040204020203" pitchFamily="34" charset="0"/>
              </a:rPr>
              <a:t>Give God time; sit at his feet; learn from him.</a:t>
            </a:r>
            <a:endParaRPr lang="en-GB" sz="32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endParaRPr lang="en-GB" sz="12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Then – you can reach out with compassion to others, with no confidence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 in your own efforts.  It is His light shining through us that carries the compassion of Christ to a broken world.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b="1" dirty="0">
                <a:solidFill>
                  <a:srgbClr val="C00000"/>
                </a:solidFill>
                <a:latin typeface="Bahnschrift" panose="020B0502040204020203" pitchFamily="34" charset="0"/>
              </a:rPr>
              <a:t>Phil 3:18.</a:t>
            </a:r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  ‘Every thing else is worthless when compared with knowing 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                 Christ Jesus.’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endParaRPr lang="en-GB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  </a:t>
            </a:r>
            <a:r>
              <a:rPr lang="en-GB" sz="3200" dirty="0">
                <a:solidFill>
                  <a:srgbClr val="C00000"/>
                </a:solidFill>
                <a:latin typeface="Bahnschrift" panose="020B0502040204020203" pitchFamily="34" charset="0"/>
              </a:rPr>
              <a:t>Faith, love, hope, compassion, grace, humility = our foundation. </a:t>
            </a:r>
            <a:endParaRPr lang="en-GB" sz="3200" dirty="0">
              <a:solidFill>
                <a:srgbClr val="C00000"/>
              </a:solidFill>
              <a:latin typeface="Bahnschrift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1445" y="960999"/>
            <a:ext cx="958646" cy="79405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135" y="266957"/>
            <a:ext cx="11100619" cy="1488101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accent4">
                    <a:lumMod val="50000"/>
                  </a:schemeClr>
                </a:solidFill>
                <a:latin typeface="Bahnschrift" panose="020B0502040204020203" pitchFamily="34" charset="0"/>
              </a:rPr>
              <a:t>Compassion: God gives, we receive, others benefit.</a:t>
            </a:r>
            <a:endParaRPr lang="en-GB" b="1" dirty="0">
              <a:solidFill>
                <a:schemeClr val="accent4">
                  <a:lumMod val="50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755058"/>
            <a:ext cx="121920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u="sng" dirty="0">
                <a:solidFill>
                  <a:srgbClr val="C00000"/>
                </a:solidFill>
                <a:latin typeface="Bahnschrift" panose="020B0502040204020203" pitchFamily="34" charset="0"/>
              </a:rPr>
              <a:t>Living with a Compassion mindset</a:t>
            </a:r>
            <a:r>
              <a:rPr lang="en-GB" sz="2800" b="1" dirty="0">
                <a:solidFill>
                  <a:srgbClr val="C00000"/>
                </a:solidFill>
                <a:latin typeface="Bahnschrift" panose="020B0502040204020203" pitchFamily="34" charset="0"/>
              </a:rPr>
              <a:t>.  </a:t>
            </a:r>
            <a:endParaRPr lang="en-GB" sz="2800" b="1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The result?  God gives us what we need.  Then we can give to others.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endParaRPr lang="en-GB" sz="2800" b="1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Quotes from Mark de Jesus: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b="1" i="1" dirty="0">
                <a:solidFill>
                  <a:srgbClr val="C00000"/>
                </a:solidFill>
                <a:latin typeface="Bahnschrift" panose="020B0502040204020203" pitchFamily="34" charset="0"/>
              </a:rPr>
              <a:t>‘</a:t>
            </a:r>
            <a:r>
              <a:rPr lang="en-GB" sz="2800" b="1" i="1" dirty="0">
                <a:solidFill>
                  <a:srgbClr val="7030A0"/>
                </a:solidFill>
                <a:latin typeface="Bahnschrift" panose="020B0502040204020203" pitchFamily="34" charset="0"/>
              </a:rPr>
              <a:t>Compassion is powerful, but if your compassion is not authorised by God, </a:t>
            </a:r>
            <a:endParaRPr lang="en-GB" sz="2800" b="1" i="1" dirty="0">
              <a:solidFill>
                <a:srgbClr val="7030A0"/>
              </a:solidFill>
              <a:latin typeface="Bahnschrift" panose="020B0502040204020203" pitchFamily="34" charset="0"/>
            </a:endParaRPr>
          </a:p>
          <a:p>
            <a:r>
              <a:rPr lang="en-GB" sz="2800" b="1" i="1" dirty="0">
                <a:solidFill>
                  <a:srgbClr val="7030A0"/>
                </a:solidFill>
                <a:latin typeface="Bahnschrift" panose="020B0502040204020203" pitchFamily="34" charset="0"/>
              </a:rPr>
              <a:t>it becomes a burden’.</a:t>
            </a:r>
            <a:endParaRPr lang="en-GB" sz="2800" b="1" i="1" dirty="0">
              <a:solidFill>
                <a:srgbClr val="7030A0"/>
              </a:solidFill>
              <a:latin typeface="Bahnschrift" panose="020B0502040204020203" pitchFamily="34" charset="0"/>
            </a:endParaRPr>
          </a:p>
          <a:p>
            <a:r>
              <a:rPr lang="en-GB" sz="2800" b="1" i="1" dirty="0">
                <a:solidFill>
                  <a:srgbClr val="7030A0"/>
                </a:solidFill>
                <a:latin typeface="Bahnschrift" panose="020B0502040204020203" pitchFamily="34" charset="0"/>
              </a:rPr>
              <a:t>‘The opposite of compassion is people pleasing’.</a:t>
            </a:r>
            <a:endParaRPr lang="en-GB" sz="2800" b="1" i="1" dirty="0">
              <a:solidFill>
                <a:srgbClr val="7030A0"/>
              </a:solidFill>
              <a:latin typeface="Bahnschrift" panose="020B0502040204020203" pitchFamily="34" charset="0"/>
            </a:endParaRPr>
          </a:p>
          <a:p>
            <a:endParaRPr lang="en-GB" sz="2800" b="1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b="1" dirty="0">
                <a:solidFill>
                  <a:srgbClr val="C00000"/>
                </a:solidFill>
                <a:latin typeface="Bahnschrift" panose="020B0502040204020203" pitchFamily="34" charset="0"/>
              </a:rPr>
              <a:t>Gal 5:25. </a:t>
            </a:r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‘Since we are living by the spirit, let us follow the Spirit’s leading in every part of our lives’.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		Living leads to walking = a way of living.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endParaRPr lang="en-GB" sz="2800" b="1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endParaRPr lang="en-GB" sz="2800" b="1" dirty="0">
              <a:latin typeface="Bahnschrift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97613" y="916786"/>
            <a:ext cx="1636371" cy="135542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135" y="266957"/>
            <a:ext cx="11100619" cy="1488101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accent4">
                    <a:lumMod val="50000"/>
                  </a:schemeClr>
                </a:solidFill>
                <a:latin typeface="Bahnschrift" panose="020B0502040204020203" pitchFamily="34" charset="0"/>
              </a:rPr>
              <a:t>Compassion: God gives, we receive, others benefit.</a:t>
            </a:r>
            <a:endParaRPr lang="en-GB" b="1" dirty="0">
              <a:solidFill>
                <a:schemeClr val="accent4">
                  <a:lumMod val="50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3950" y="1574285"/>
            <a:ext cx="11522915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C00000"/>
                </a:solidFill>
                <a:latin typeface="Bahnschrift" panose="020B0502040204020203" pitchFamily="34" charset="0"/>
              </a:rPr>
              <a:t>What is our motivation?</a:t>
            </a:r>
            <a:endParaRPr lang="en-GB" sz="32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If our motives are pure, the compassion we show to others 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     will bear fruit for the Kingdom.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* If we are walking by the spirit, our identity as children of God will show a lifestyle of compassion, alongside kindness, humility, gentleness and patience.   </a:t>
            </a:r>
            <a:r>
              <a:rPr lang="en-GB" sz="2800" b="1" dirty="0">
                <a:solidFill>
                  <a:srgbClr val="C00000"/>
                </a:solidFill>
                <a:latin typeface="Bahnschrift" panose="020B0502040204020203" pitchFamily="34" charset="0"/>
              </a:rPr>
              <a:t>(Colossians 3:12). </a:t>
            </a:r>
            <a:endParaRPr lang="en-GB" sz="2800" b="1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endParaRPr lang="en-GB" sz="32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God is patient as we learn to reflect God’s love in practical ways – so be patient with yourself too!  Remember the goal is relationship, not performance.  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endParaRPr lang="en-GB" sz="3200" dirty="0">
              <a:solidFill>
                <a:srgbClr val="C00000"/>
              </a:solidFill>
              <a:latin typeface="Bahnschrift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64877" y="916785"/>
            <a:ext cx="1543173" cy="127823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135" y="266957"/>
            <a:ext cx="11100619" cy="1488101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accent4">
                    <a:lumMod val="50000"/>
                  </a:schemeClr>
                </a:solidFill>
                <a:latin typeface="Bahnschrift" panose="020B0502040204020203" pitchFamily="34" charset="0"/>
              </a:rPr>
              <a:t>Compassion: God gives, we receive, others benefit.</a:t>
            </a:r>
            <a:endParaRPr lang="en-GB" b="1" dirty="0">
              <a:solidFill>
                <a:schemeClr val="accent4">
                  <a:lumMod val="50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2231" y="1755058"/>
            <a:ext cx="11921853" cy="69249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latin typeface="Bahnschrift" panose="020B0502040204020203" pitchFamily="34" charset="0"/>
              </a:rPr>
              <a:t>To summarise</a:t>
            </a:r>
            <a:endParaRPr lang="en-GB" sz="3200" b="1" dirty="0">
              <a:latin typeface="Bahnschrift" panose="020B0502040204020203" pitchFamily="34" charset="0"/>
            </a:endParaRPr>
          </a:p>
          <a:p>
            <a:endParaRPr lang="en-GB" sz="1200" b="1" dirty="0">
              <a:latin typeface="Bahnschrift" panose="020B0502040204020203" pitchFamily="34" charset="0"/>
            </a:endParaRPr>
          </a:p>
          <a:p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Compassion is part of God’s nature.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He suffered with His creation through the sacrifice of Jesus the Son.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endParaRPr lang="en-GB" sz="12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God shows his compassionate grace to those who receive His salvation.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When we are told ‘Jesus had compassion’, it always led to action.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endParaRPr lang="en-GB" sz="12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God’s work of compassion in us then enables us to reach out to others.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endParaRPr lang="en-GB" sz="12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Compassion is a mindset; part of our identity in Christ.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As children of light, we carry the compassion of Christ to a broken world.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The result is fruit for the Kingdom.  Amen!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endParaRPr lang="en-GB" sz="2800" b="1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endParaRPr lang="en-GB" sz="2800" b="1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endParaRPr lang="en-GB" sz="2800" b="1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endParaRPr lang="en-GB" sz="2800" b="1" dirty="0">
              <a:solidFill>
                <a:srgbClr val="C00000"/>
              </a:solidFill>
              <a:latin typeface="Bahnschrift" panose="020B050204020402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10872" y="1033130"/>
            <a:ext cx="2024047" cy="167654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135" y="266957"/>
            <a:ext cx="11100619" cy="1488101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accent4">
                    <a:lumMod val="50000"/>
                  </a:schemeClr>
                </a:solidFill>
                <a:latin typeface="Bahnschrift" panose="020B0502040204020203" pitchFamily="34" charset="0"/>
              </a:rPr>
              <a:t>Compassion: God gives, we receive, others benefit.</a:t>
            </a:r>
            <a:endParaRPr lang="en-GB" b="1" dirty="0">
              <a:solidFill>
                <a:schemeClr val="accent4">
                  <a:lumMod val="50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2231" y="1755058"/>
            <a:ext cx="9053195" cy="79705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rgbClr val="C00000"/>
                </a:solidFill>
                <a:latin typeface="Bahnschrift" panose="020B0502040204020203" pitchFamily="34" charset="0"/>
              </a:rPr>
              <a:t>2 Corinthians 1: 3-7</a:t>
            </a:r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400" dirty="0">
                <a:solidFill>
                  <a:srgbClr val="C00000"/>
                </a:solidFill>
                <a:latin typeface="Bahnschrift" panose="020B0502040204020203" pitchFamily="34" charset="0"/>
              </a:rPr>
              <a:t>All praise to God, the Father of our Lord Jesus Christ.</a:t>
            </a:r>
            <a:endParaRPr lang="en-GB" sz="24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400" dirty="0">
                <a:solidFill>
                  <a:srgbClr val="C00000"/>
                </a:solidFill>
                <a:latin typeface="Bahnschrift" panose="020B0502040204020203" pitchFamily="34" charset="0"/>
              </a:rPr>
              <a:t>God is our merciful Father and the source of all comfort.</a:t>
            </a:r>
            <a:endParaRPr lang="en-GB" sz="24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400" dirty="0">
                <a:solidFill>
                  <a:srgbClr val="C00000"/>
                </a:solidFill>
                <a:latin typeface="Bahnschrift" panose="020B0502040204020203" pitchFamily="34" charset="0"/>
              </a:rPr>
              <a:t>He comforts us in all our troubles so that we can comfort others.</a:t>
            </a:r>
            <a:endParaRPr lang="en-GB" sz="24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400" dirty="0">
                <a:solidFill>
                  <a:srgbClr val="C00000"/>
                </a:solidFill>
                <a:latin typeface="Bahnschrift" panose="020B0502040204020203" pitchFamily="34" charset="0"/>
              </a:rPr>
              <a:t>When they are troubled, we will be able to give them the same</a:t>
            </a:r>
            <a:endParaRPr lang="en-GB" sz="24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400" dirty="0">
                <a:solidFill>
                  <a:srgbClr val="C00000"/>
                </a:solidFill>
                <a:latin typeface="Bahnschrift" panose="020B0502040204020203" pitchFamily="34" charset="0"/>
              </a:rPr>
              <a:t>comfort God has given us.  For the more we suffer for Christ, the</a:t>
            </a:r>
            <a:endParaRPr lang="en-GB" sz="24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400" dirty="0">
                <a:solidFill>
                  <a:srgbClr val="C00000"/>
                </a:solidFill>
                <a:latin typeface="Bahnschrift" panose="020B0502040204020203" pitchFamily="34" charset="0"/>
              </a:rPr>
              <a:t>more God will shower us with His comfort through Christ.</a:t>
            </a:r>
            <a:endParaRPr lang="en-GB" sz="24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endParaRPr lang="en-GB" sz="24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400" dirty="0">
                <a:solidFill>
                  <a:srgbClr val="C00000"/>
                </a:solidFill>
                <a:latin typeface="Bahnschrift" panose="020B0502040204020203" pitchFamily="34" charset="0"/>
              </a:rPr>
              <a:t>Even when we are weighed down with troubles, it is for your</a:t>
            </a:r>
            <a:endParaRPr lang="en-GB" sz="24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400" dirty="0">
                <a:solidFill>
                  <a:srgbClr val="C00000"/>
                </a:solidFill>
                <a:latin typeface="Bahnschrift" panose="020B0502040204020203" pitchFamily="34" charset="0"/>
              </a:rPr>
              <a:t>comfort and salvation.  For when we ourselves are comforted,</a:t>
            </a:r>
            <a:endParaRPr lang="en-GB" sz="24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400" dirty="0">
                <a:solidFill>
                  <a:srgbClr val="C00000"/>
                </a:solidFill>
                <a:latin typeface="Bahnschrift" panose="020B0502040204020203" pitchFamily="34" charset="0"/>
              </a:rPr>
              <a:t>we will certainly comfort you.  Then you can patiently endure</a:t>
            </a:r>
            <a:endParaRPr lang="en-GB" sz="24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400" dirty="0">
                <a:solidFill>
                  <a:srgbClr val="C00000"/>
                </a:solidFill>
                <a:latin typeface="Bahnschrift" panose="020B0502040204020203" pitchFamily="34" charset="0"/>
              </a:rPr>
              <a:t>the same things we suffer.  We are confident that as you share </a:t>
            </a:r>
            <a:endParaRPr lang="en-GB" sz="24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r>
              <a:rPr lang="en-GB" sz="2400" dirty="0">
                <a:solidFill>
                  <a:srgbClr val="C00000"/>
                </a:solidFill>
                <a:latin typeface="Bahnschrift" panose="020B0502040204020203" pitchFamily="34" charset="0"/>
              </a:rPr>
              <a:t>in our sufferings, you will also share in the comfort God gives us.</a:t>
            </a:r>
            <a:endParaRPr lang="en-GB" sz="24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endParaRPr lang="en-GB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endParaRPr lang="en-GB" sz="2800" b="1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endParaRPr lang="en-GB" sz="2800" b="1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endParaRPr lang="en-GB" sz="2800" b="1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endParaRPr lang="en-GB" sz="2800" b="1" dirty="0">
              <a:solidFill>
                <a:srgbClr val="C00000"/>
              </a:solidFill>
              <a:latin typeface="Bahnschrift" panose="020B050204020402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10872" y="1033130"/>
            <a:ext cx="2024047" cy="167654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3700</Words>
  <Application>WPS Presentation</Application>
  <PresentationFormat>Widescreen</PresentationFormat>
  <Paragraphs>113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7</vt:i4>
      </vt:variant>
    </vt:vector>
  </HeadingPairs>
  <TitlesOfParts>
    <vt:vector size="17" baseType="lpstr">
      <vt:lpstr>Arial</vt:lpstr>
      <vt:lpstr>SimSun</vt:lpstr>
      <vt:lpstr>Wingdings</vt:lpstr>
      <vt:lpstr>Bahnschrift</vt:lpstr>
      <vt:lpstr>Microsoft YaHei</vt:lpstr>
      <vt:lpstr>Arial Unicode MS</vt:lpstr>
      <vt:lpstr>Calibri Light</vt:lpstr>
      <vt:lpstr>Calibri</vt:lpstr>
      <vt:lpstr>Office Theme</vt:lpstr>
      <vt:lpstr>1_Office Theme</vt:lpstr>
      <vt:lpstr>Compassion: God gives, we receive, others benefit.</vt:lpstr>
      <vt:lpstr>Compassion: God gives, we receive, others benefit.</vt:lpstr>
      <vt:lpstr>Compassion: God gives, we receive, others benefit.</vt:lpstr>
      <vt:lpstr>Compassion: God gives, we receive, others benefit.</vt:lpstr>
      <vt:lpstr>Compassion: God gives, we receive, others benefit.</vt:lpstr>
      <vt:lpstr>Compassion: God gives, we receive, others benefit.</vt:lpstr>
      <vt:lpstr>Compassion: God gives, we receive, others benefit.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Susan Sutherland</dc:creator>
  <cp:lastModifiedBy>susan</cp:lastModifiedBy>
  <cp:revision>3</cp:revision>
  <dcterms:created xsi:type="dcterms:W3CDTF">2026-03-05T10:49:00Z</dcterms:created>
  <dcterms:modified xsi:type="dcterms:W3CDTF">2026-03-15T15:29:24Z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52E1C2B7D2474BE98E9D53D5D6188871</vt:lpwstr>
  </property>
  <property fmtid="{D5CDD505-2E9C-101B-9397-08002B2CF9AE}" pid="3" name="KSOProductBuildVer">
    <vt:lpwstr>1033-11.2.0.10293</vt:lpwstr>
  </property>
</Properties>
</file>